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pline Sans"/>
      <p:regular r:id="rId17"/>
    </p:embeddedFont>
    <p:embeddedFont>
      <p:font typeface="Spline Sans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Barlow"/>
      <p:regular r:id="rId21"/>
    </p:embeddedFont>
    <p:embeddedFont>
      <p:font typeface="Barlow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373630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Water Paradox: Abundance and Scarcity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115514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Earth is mostly water, but usable freshwater is scarce.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437" y="478821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Water is renewable, yet scarcity affects billions.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50437" y="5460921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Water brings life, but also destruction like floods.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67063"/>
            <a:ext cx="793884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Water: A Shared Responsibility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943814" y="303990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Health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530918"/>
            <a:ext cx="382297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Essential for well-being.</a:t>
            </a:r>
            <a:endParaRPr lang="en-US" sz="19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1611" y="3180517"/>
            <a:ext cx="369332" cy="461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2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900" dirty="0"/>
          </a:p>
        </p:txBody>
      </p:sp>
      <p:sp>
        <p:nvSpPr>
          <p:cNvPr id="7" name="Text 4"/>
          <p:cNvSpPr/>
          <p:nvPr/>
        </p:nvSpPr>
        <p:spPr>
          <a:xfrm>
            <a:off x="9943386" y="303990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Food Security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9943386" y="3530918"/>
            <a:ext cx="382297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Crucial for agriculture.</a:t>
            </a:r>
            <a:endParaRPr lang="en-US" sz="19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23553" y="3564731"/>
            <a:ext cx="369332" cy="461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2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900" dirty="0"/>
          </a:p>
        </p:txBody>
      </p:sp>
      <p:sp>
        <p:nvSpPr>
          <p:cNvPr id="11" name="Text 7"/>
          <p:cNvSpPr/>
          <p:nvPr/>
        </p:nvSpPr>
        <p:spPr>
          <a:xfrm>
            <a:off x="9943386" y="548294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Livelihoods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9943386" y="5973961"/>
            <a:ext cx="382297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Supports economic activities.</a:t>
            </a:r>
            <a:endParaRPr lang="en-US" sz="190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39338" y="5766673"/>
            <a:ext cx="369332" cy="461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2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900" dirty="0"/>
          </a:p>
        </p:txBody>
      </p:sp>
      <p:sp>
        <p:nvSpPr>
          <p:cNvPr id="15" name="Text 10"/>
          <p:cNvSpPr/>
          <p:nvPr/>
        </p:nvSpPr>
        <p:spPr>
          <a:xfrm>
            <a:off x="1943814" y="548294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Ecosystems</a:t>
            </a:r>
            <a:endParaRPr lang="en-US" sz="2150" dirty="0"/>
          </a:p>
        </p:txBody>
      </p:sp>
      <p:sp>
        <p:nvSpPr>
          <p:cNvPr id="16" name="Text 11"/>
          <p:cNvSpPr/>
          <p:nvPr/>
        </p:nvSpPr>
        <p:spPr>
          <a:xfrm>
            <a:off x="864037" y="5973961"/>
            <a:ext cx="382297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Vital for natural balance.</a:t>
            </a:r>
            <a:endParaRPr lang="en-US" sz="190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37396" y="5382458"/>
            <a:ext cx="369332" cy="461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2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662357"/>
            <a:ext cx="1287196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Beyond Droughts: Real Reasons for Water Scarcity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9652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Over-exploitation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55497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Excessive use by growing populations.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9652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Thirsty Agriculture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455497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Largest water consumer, especially in dry seasons.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965258"/>
            <a:ext cx="314825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Industrial &amp; Urban Thirst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455497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Rapid growth strains freshwater resources.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293852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Hidden Scarcity: The Impact of Pollution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3035737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666280" y="312050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Unusable Water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666280" y="3611523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Pollution makes water hazardous.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864037" y="4500324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66280" y="4585097"/>
            <a:ext cx="364521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Domestic &amp; Industrial Waste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666280" y="5076111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Major sources of contamination.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5964912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666280" y="6049685"/>
            <a:ext cx="301394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Chemicals &amp; Pesticides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666280" y="6540698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Agricultural runoff pollutes water.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165747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Dams: "Temples" or Troubled Waters?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437" y="3907631"/>
            <a:ext cx="566499" cy="56649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4782741"/>
            <a:ext cx="226623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Electricity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6350437" y="5273754"/>
            <a:ext cx="22662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Power generation.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5282" y="3907631"/>
            <a:ext cx="566499" cy="56649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25282" y="4782741"/>
            <a:ext cx="226623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Water Supply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8925282" y="5273754"/>
            <a:ext cx="226623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Homes and industries.</a:t>
            </a: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0128" y="3907631"/>
            <a:ext cx="566499" cy="56649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0128" y="4782741"/>
            <a:ext cx="226623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Flood Control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11500128" y="5273754"/>
            <a:ext cx="22662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Mitigating disasters.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211955"/>
            <a:ext cx="102895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Dams: Environmental &amp; Social Concerns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5268039"/>
            <a:ext cx="4136231" cy="1835706"/>
          </a:xfrm>
          <a:prstGeom prst="roundRect">
            <a:avLst>
              <a:gd name="adj" fmla="val 20174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41333" y="5545336"/>
            <a:ext cx="28575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Environmental Impact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141333" y="6036350"/>
            <a:ext cx="358163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Disrupts river flow, harms aquatic life.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47084" y="5268039"/>
            <a:ext cx="4136231" cy="1835706"/>
          </a:xfrm>
          <a:prstGeom prst="roundRect">
            <a:avLst>
              <a:gd name="adj" fmla="val 20174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524381" y="554533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Accidental Floods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5524381" y="6036350"/>
            <a:ext cx="358163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Sedimentation can trigger floods.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9630132" y="5268039"/>
            <a:ext cx="4136231" cy="1835706"/>
          </a:xfrm>
          <a:prstGeom prst="roundRect">
            <a:avLst>
              <a:gd name="adj" fmla="val 20174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907429" y="554533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Ecological Crisis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9907429" y="6036350"/>
            <a:ext cx="358163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Linked to earthquakes, diseases, pests.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293852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Ancient Wisdom: Rainwater Harvesting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628090" y="3035737"/>
            <a:ext cx="30480" cy="3900011"/>
          </a:xfrm>
          <a:prstGeom prst="roundRect">
            <a:avLst>
              <a:gd name="adj" fmla="val 1215000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875324" y="3298150"/>
            <a:ext cx="740569" cy="30480"/>
          </a:xfrm>
          <a:prstGeom prst="roundRect">
            <a:avLst>
              <a:gd name="adj" fmla="val 1215000"/>
            </a:avLst>
          </a:prstGeom>
          <a:solidFill>
            <a:srgbClr val="16FFBB"/>
          </a:solidFill>
          <a:ln/>
        </p:spPr>
      </p:sp>
      <p:sp>
        <p:nvSpPr>
          <p:cNvPr id="6" name="Shape 3"/>
          <p:cNvSpPr/>
          <p:nvPr/>
        </p:nvSpPr>
        <p:spPr>
          <a:xfrm>
            <a:off x="6350377" y="3035737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63486" y="3107650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7862530" y="312050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Himalayan Guls/Kuls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862530" y="3611523"/>
            <a:ext cx="590383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Diversion channels for agriculture.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875324" y="4762738"/>
            <a:ext cx="740569" cy="30480"/>
          </a:xfrm>
          <a:prstGeom prst="roundRect">
            <a:avLst>
              <a:gd name="adj" fmla="val 1215000"/>
            </a:avLst>
          </a:prstGeom>
          <a:solidFill>
            <a:srgbClr val="29DDDA"/>
          </a:solidFill>
          <a:ln/>
        </p:spPr>
      </p:sp>
      <p:sp>
        <p:nvSpPr>
          <p:cNvPr id="11" name="Shape 8"/>
          <p:cNvSpPr/>
          <p:nvPr/>
        </p:nvSpPr>
        <p:spPr>
          <a:xfrm>
            <a:off x="6350377" y="4500324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63486" y="4572238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7862530" y="4585097"/>
            <a:ext cx="346162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Rajasthan Khadins/Johads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862530" y="5076111"/>
            <a:ext cx="590383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Rain-fed storage for soil soaking.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6875324" y="6227326"/>
            <a:ext cx="740569" cy="30480"/>
          </a:xfrm>
          <a:prstGeom prst="roundRect">
            <a:avLst>
              <a:gd name="adj" fmla="val 1215000"/>
            </a:avLst>
          </a:prstGeom>
          <a:solidFill>
            <a:srgbClr val="37A7E7"/>
          </a:solidFill>
          <a:ln/>
        </p:spPr>
      </p:sp>
      <p:sp>
        <p:nvSpPr>
          <p:cNvPr id="16" name="Shape 13"/>
          <p:cNvSpPr/>
          <p:nvPr/>
        </p:nvSpPr>
        <p:spPr>
          <a:xfrm>
            <a:off x="6350377" y="5964912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63486" y="6036826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7862530" y="604968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Rajasthan Tankas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862530" y="6540698"/>
            <a:ext cx="590383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Underground tanks for drinking water.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021913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Modern Rainwater Harvesting Success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37" y="2763798"/>
            <a:ext cx="1234440" cy="14812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5293" y="301061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Tamil Nadu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345293" y="3501628"/>
            <a:ext cx="593467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Rooftop harvesting compulsory.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4245054"/>
            <a:ext cx="1234440" cy="148125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45293" y="449187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Shillong, Meghalaya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345293" y="4982885"/>
            <a:ext cx="593467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Relies on rooftop harvesting for 15-25% needs.</a:t>
            </a: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5726311"/>
            <a:ext cx="1234440" cy="148125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45293" y="597312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Gendathur, Mysuru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345293" y="6464141"/>
            <a:ext cx="593467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200 households collect 50,000 litres annually.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393746"/>
            <a:ext cx="1273290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Conserving for Tomorrow: Government Initiatives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5140" y="2573298"/>
            <a:ext cx="2128838" cy="137969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15966" y="3215997"/>
            <a:ext cx="347186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2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5400794" y="282011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Jal Jeevan Mission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5400794" y="3311128"/>
            <a:ext cx="291524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Piped water to rural homes.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15652" y="3968591"/>
            <a:ext cx="8489037" cy="15240"/>
          </a:xfrm>
          <a:prstGeom prst="roundRect">
            <a:avLst>
              <a:gd name="adj" fmla="val 2430000"/>
            </a:avLst>
          </a:prstGeom>
          <a:solidFill>
            <a:srgbClr val="16FFBB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721" y="4014668"/>
            <a:ext cx="4257675" cy="137969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15966" y="4487466"/>
            <a:ext cx="347186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2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700" dirty="0"/>
          </a:p>
        </p:txBody>
      </p:sp>
      <p:sp>
        <p:nvSpPr>
          <p:cNvPr id="10" name="Text 6"/>
          <p:cNvSpPr/>
          <p:nvPr/>
        </p:nvSpPr>
        <p:spPr>
          <a:xfrm>
            <a:off x="6465213" y="426148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Atal Bhujal Yojana</a:t>
            </a:r>
            <a:endParaRPr lang="en-US" sz="2150" dirty="0"/>
          </a:p>
        </p:txBody>
      </p:sp>
      <p:sp>
        <p:nvSpPr>
          <p:cNvPr id="11" name="Text 7"/>
          <p:cNvSpPr/>
          <p:nvPr/>
        </p:nvSpPr>
        <p:spPr>
          <a:xfrm>
            <a:off x="6465213" y="4752499"/>
            <a:ext cx="459724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Behavioral change in water-stressed areas.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6280071" y="5409962"/>
            <a:ext cx="7424618" cy="15240"/>
          </a:xfrm>
          <a:prstGeom prst="roundRect">
            <a:avLst>
              <a:gd name="adj" fmla="val 2430000"/>
            </a:avLst>
          </a:prstGeom>
          <a:solidFill>
            <a:srgbClr val="29DDDA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83" y="5456039"/>
            <a:ext cx="6386632" cy="137969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15847" y="5928836"/>
            <a:ext cx="347186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2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700" dirty="0"/>
          </a:p>
        </p:txBody>
      </p:sp>
      <p:sp>
        <p:nvSpPr>
          <p:cNvPr id="15" name="Text 10"/>
          <p:cNvSpPr/>
          <p:nvPr/>
        </p:nvSpPr>
        <p:spPr>
          <a:xfrm>
            <a:off x="7529632" y="5702856"/>
            <a:ext cx="511814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Pradhan Mantri Krishi Sinchayee Yojana</a:t>
            </a:r>
            <a:endParaRPr lang="en-US" sz="2150" dirty="0"/>
          </a:p>
        </p:txBody>
      </p:sp>
      <p:sp>
        <p:nvSpPr>
          <p:cNvPr id="16" name="Text 11"/>
          <p:cNvSpPr/>
          <p:nvPr/>
        </p:nvSpPr>
        <p:spPr>
          <a:xfrm>
            <a:off x="7529632" y="6193869"/>
            <a:ext cx="511814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Efficient on-farm water use.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332071"/>
            <a:ext cx="996386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Bamboo Drip System of Meghalaya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511623"/>
            <a:ext cx="2150269" cy="1379696"/>
          </a:xfrm>
          <a:prstGeom prst="roundRect">
            <a:avLst>
              <a:gd name="adj" fmla="val 26842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5578" y="2984421"/>
            <a:ext cx="347186" cy="43398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261122" y="2758440"/>
            <a:ext cx="256960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Ancient System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3261122" y="3249454"/>
            <a:ext cx="25696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200-year-old technique.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3137654" y="3876080"/>
            <a:ext cx="10505361" cy="15240"/>
          </a:xfrm>
          <a:prstGeom prst="roundRect">
            <a:avLst>
              <a:gd name="adj" fmla="val 2430000"/>
            </a:avLst>
          </a:prstGeom>
          <a:solidFill>
            <a:srgbClr val="16FFBB"/>
          </a:solidFill>
          <a:ln/>
        </p:spPr>
      </p:sp>
      <p:sp>
        <p:nvSpPr>
          <p:cNvPr id="8" name="Shape 5"/>
          <p:cNvSpPr/>
          <p:nvPr/>
        </p:nvSpPr>
        <p:spPr>
          <a:xfrm>
            <a:off x="864037" y="4014668"/>
            <a:ext cx="4300657" cy="1379696"/>
          </a:xfrm>
          <a:prstGeom prst="roundRect">
            <a:avLst>
              <a:gd name="adj" fmla="val 26842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712" y="4487466"/>
            <a:ext cx="347186" cy="43398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411510" y="4261485"/>
            <a:ext cx="256770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Precise Delivery</a:t>
            </a:r>
            <a:endParaRPr lang="en-US" sz="2150" dirty="0"/>
          </a:p>
        </p:txBody>
      </p:sp>
      <p:sp>
        <p:nvSpPr>
          <p:cNvPr id="11" name="Text 7"/>
          <p:cNvSpPr/>
          <p:nvPr/>
        </p:nvSpPr>
        <p:spPr>
          <a:xfrm>
            <a:off x="5411510" y="4752499"/>
            <a:ext cx="256770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20-80 drops per minute.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5288042" y="5379125"/>
            <a:ext cx="8354973" cy="15240"/>
          </a:xfrm>
          <a:prstGeom prst="roundRect">
            <a:avLst>
              <a:gd name="adj" fmla="val 2430000"/>
            </a:avLst>
          </a:prstGeom>
          <a:solidFill>
            <a:srgbClr val="29DDDA"/>
          </a:solidFill>
          <a:ln/>
        </p:spPr>
      </p:sp>
      <p:sp>
        <p:nvSpPr>
          <p:cNvPr id="13" name="Shape 9"/>
          <p:cNvSpPr/>
          <p:nvPr/>
        </p:nvSpPr>
        <p:spPr>
          <a:xfrm>
            <a:off x="864037" y="5517713"/>
            <a:ext cx="6451163" cy="1379696"/>
          </a:xfrm>
          <a:prstGeom prst="roundRect">
            <a:avLst>
              <a:gd name="adj" fmla="val 26842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966" y="5990511"/>
            <a:ext cx="347186" cy="433983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62017" y="576453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Efficient Irrigation</a:t>
            </a:r>
            <a:endParaRPr lang="en-US" sz="2150" dirty="0"/>
          </a:p>
        </p:txBody>
      </p:sp>
      <p:sp>
        <p:nvSpPr>
          <p:cNvPr id="16" name="Text 11"/>
          <p:cNvSpPr/>
          <p:nvPr/>
        </p:nvSpPr>
        <p:spPr>
          <a:xfrm>
            <a:off x="7562017" y="6255544"/>
            <a:ext cx="35771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Water delivered directly to plants.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2025-06-14T11:02:13Z</dcterms:created>
  <dcterms:modified xsi:type="dcterms:W3CDTF">2025-06-14T11:02:13Z</dcterms:modified>
</cp:coreProperties>
</file>